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59" r:id="rId4"/>
    <p:sldId id="261" r:id="rId5"/>
    <p:sldId id="262" r:id="rId6"/>
    <p:sldId id="263" r:id="rId7"/>
    <p:sldId id="276"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9ED3"/>
    <a:srgbClr val="4A53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4694"/>
  </p:normalViewPr>
  <p:slideViewPr>
    <p:cSldViewPr snapToGrid="0">
      <p:cViewPr varScale="1">
        <p:scale>
          <a:sx n="117" d="100"/>
          <a:sy n="117" d="100"/>
        </p:scale>
        <p:origin x="7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749D2-8B9E-4F46-8AD6-C3A49B05502C}" type="datetimeFigureOut">
              <a:rPr lang="en-US" smtClean="0"/>
              <a:t>10/19/20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C742-4989-48CB-8225-8DCA17F414C6}" type="slidenum">
              <a:rPr lang="en-US" smtClean="0"/>
              <a:t>‹#›</a:t>
            </a:fld>
            <a:endParaRPr lang="en-US"/>
          </a:p>
        </p:txBody>
      </p:sp>
    </p:spTree>
    <p:extLst>
      <p:ext uri="{BB962C8B-B14F-4D97-AF65-F5344CB8AC3E}">
        <p14:creationId xmlns:p14="http://schemas.microsoft.com/office/powerpoint/2010/main" val="4028903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2</a:t>
            </a:fld>
            <a:endParaRPr lang="en-US"/>
          </a:p>
        </p:txBody>
      </p:sp>
    </p:spTree>
    <p:extLst>
      <p:ext uri="{BB962C8B-B14F-4D97-AF65-F5344CB8AC3E}">
        <p14:creationId xmlns:p14="http://schemas.microsoft.com/office/powerpoint/2010/main" val="308131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t>
            </a:r>
            <a:r>
              <a:rPr lang="en-US" dirty="0" err="1"/>
              <a:t>Berardo</a:t>
            </a:r>
            <a:r>
              <a:rPr lang="en-US" dirty="0"/>
              <a:t> (2012): “Like an onion, people are</a:t>
            </a:r>
            <a:r>
              <a:rPr lang="en-US" baseline="0" dirty="0"/>
              <a:t> shaped by many layers of culture: national culture, regional culture, organizational culture, and many other types of culture (gender, religion, family, etc.)” </a:t>
            </a:r>
            <a:r>
              <a:rPr lang="en-US" dirty="0"/>
              <a:t>(p. 62).</a:t>
            </a:r>
          </a:p>
          <a:p>
            <a:r>
              <a:rPr lang="en-US" dirty="0"/>
              <a:t>When we focus</a:t>
            </a:r>
            <a:r>
              <a:rPr lang="en-US" baseline="0" dirty="0"/>
              <a:t> on only one layer, we can fall back on ideas of “us” vs. “them.” This also reduces a person to a single layer and not a complex being (p. 62).</a:t>
            </a:r>
          </a:p>
          <a:p>
            <a:endParaRPr lang="en-US" baseline="0" dirty="0"/>
          </a:p>
          <a:p>
            <a:r>
              <a:rPr lang="en-US" baseline="0" dirty="0"/>
              <a:t>Benefits of thinking of culture like an onion include emphasizing the complexity of human identity (many cultural layers) and understanding that some layers/aspects of identity are closer to the surface or more visible than others. </a:t>
            </a:r>
          </a:p>
          <a:p>
            <a:endParaRPr lang="en-US" baseline="0" dirty="0"/>
          </a:p>
          <a:p>
            <a:r>
              <a:rPr lang="en-US" baseline="0" dirty="0"/>
              <a:t>Drawbacks to this analogy include the implication that layers are separate from each other (not intersecting, as they are in reality) and the idea that peeling back layers is destructive to the self</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3</a:t>
            </a:fld>
            <a:endParaRPr lang="en-US"/>
          </a:p>
        </p:txBody>
      </p:sp>
    </p:spTree>
    <p:extLst>
      <p:ext uri="{BB962C8B-B14F-4D97-AF65-F5344CB8AC3E}">
        <p14:creationId xmlns:p14="http://schemas.microsoft.com/office/powerpoint/2010/main" val="414968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Culture is also like an iceberg: there are elements</a:t>
            </a:r>
            <a:r>
              <a:rPr lang="en-US" baseline="0" dirty="0"/>
              <a:t> that are visible above the water and hidden elements below the water. These hidden elements represent the deeper, often invisible, elements of culture. By focusing only on the visible, we miss important pieces and can easily stereotype a culture. However, it is more difficult to adapt to these deeper elements (</a:t>
            </a:r>
            <a:r>
              <a:rPr lang="en-US" baseline="0" dirty="0" err="1"/>
              <a:t>Berardo</a:t>
            </a:r>
            <a:r>
              <a:rPr lang="en-US" baseline="0" dirty="0"/>
              <a:t>, 2012, p. 62). </a:t>
            </a:r>
          </a:p>
          <a:p>
            <a:endParaRPr lang="en-US" baseline="0" dirty="0"/>
          </a:p>
          <a:p>
            <a:r>
              <a:rPr lang="en-US" baseline="0" dirty="0"/>
              <a:t>Benefits of thinking about culture like an iceberg include the understanding that most of culture is hidden, and that the hidden part is what presents a danger to miscommunication (like hidden ice to ships).</a:t>
            </a:r>
          </a:p>
          <a:p>
            <a:endParaRPr lang="en-US" baseline="0" dirty="0"/>
          </a:p>
          <a:p>
            <a:r>
              <a:rPr lang="en-US" baseline="0" dirty="0"/>
              <a:t>Drawbacks include thinking about culture as monolithic (all the same for everyone in the culture) and solid (static, unchanging).</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4</a:t>
            </a:fld>
            <a:endParaRPr lang="en-US"/>
          </a:p>
        </p:txBody>
      </p:sp>
    </p:spTree>
    <p:extLst>
      <p:ext uri="{BB962C8B-B14F-4D97-AF65-F5344CB8AC3E}">
        <p14:creationId xmlns:p14="http://schemas.microsoft.com/office/powerpoint/2010/main" val="123446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a:t>
            </a:r>
            <a:r>
              <a:rPr lang="en-US" dirty="0" err="1"/>
              <a:t>Berardo</a:t>
            </a:r>
            <a:r>
              <a:rPr lang="en-US" dirty="0"/>
              <a:t> (2012): “Like water</a:t>
            </a:r>
            <a:r>
              <a:rPr lang="en-US" baseline="0" dirty="0"/>
              <a:t> to a fish, the influence of our own culture is often invisible to us: It is simply what we know and what we depend on for survival” </a:t>
            </a:r>
            <a:r>
              <a:rPr lang="en-US" dirty="0"/>
              <a:t>(p. 62).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become like a “fish out of water,” then we can start to recognize our culture and our dependency</a:t>
            </a:r>
            <a:r>
              <a:rPr lang="en-US" baseline="0" dirty="0"/>
              <a:t> on it (</a:t>
            </a:r>
            <a:r>
              <a:rPr lang="en-US" baseline="0" dirty="0" err="1"/>
              <a:t>Berardo</a:t>
            </a:r>
            <a:r>
              <a:rPr lang="en-US" baseline="0" dirty="0"/>
              <a:t>, 2012, p. 62).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Benefits of thinking about culture as like a fishbowl include the way it can constrain our thinking, and that we can’t even see those constraints until we jump out of our fishbowl into another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Drawbacks include the framing of an individual fish solo in an environment that is inanimate and static, and the idea of cultural boundaries being rigid and non-porous.</a:t>
            </a:r>
            <a:endParaRPr lang="en-US" dirty="0"/>
          </a:p>
          <a:p>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5</a:t>
            </a:fld>
            <a:endParaRPr lang="en-US"/>
          </a:p>
        </p:txBody>
      </p:sp>
    </p:spTree>
    <p:extLst>
      <p:ext uri="{BB962C8B-B14F-4D97-AF65-F5344CB8AC3E}">
        <p14:creationId xmlns:p14="http://schemas.microsoft.com/office/powerpoint/2010/main" val="110475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t>
            </a:r>
            <a:r>
              <a:rPr lang="en-US" dirty="0" err="1"/>
              <a:t>Berardo</a:t>
            </a:r>
            <a:r>
              <a:rPr lang="en-US" dirty="0"/>
              <a:t> (2012), since all “culture is a system for making meaning of things, and as a result, we all wear</a:t>
            </a:r>
            <a:r>
              <a:rPr lang="en-US" baseline="0" dirty="0"/>
              <a:t> cultural lens or filters when we interpret a situation” (p. 62).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Like the fish out of water, we have to work to recognize our own lenses (</a:t>
            </a:r>
            <a:r>
              <a:rPr lang="en-US" baseline="0" dirty="0" err="1"/>
              <a:t>Berardo</a:t>
            </a:r>
            <a:r>
              <a:rPr lang="en-US" baseline="0" dirty="0"/>
              <a:t>, 2012, p. 62).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Benefits of thinking about culture as a pair of lenses include the idea that it shapes our perceptions and experiences, and the concept that we are not trapped by these perceptions (we can take off the glasses).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Drawbacks include thinking that we are objective without the lenses, and that it is easy to escape our cultural biases by removing the lenses.</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6</a:t>
            </a:fld>
            <a:endParaRPr lang="en-US"/>
          </a:p>
        </p:txBody>
      </p:sp>
    </p:spTree>
    <p:extLst>
      <p:ext uri="{BB962C8B-B14F-4D97-AF65-F5344CB8AC3E}">
        <p14:creationId xmlns:p14="http://schemas.microsoft.com/office/powerpoint/2010/main" val="820435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 learners into groups to discuss</a:t>
            </a:r>
            <a:r>
              <a:rPr lang="en-US" baseline="0" dirty="0"/>
              <a:t> these additional metaphors with the prompts above.</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7</a:t>
            </a:fld>
            <a:endParaRPr lang="en-US"/>
          </a:p>
        </p:txBody>
      </p:sp>
    </p:spTree>
    <p:extLst>
      <p:ext uri="{BB962C8B-B14F-4D97-AF65-F5344CB8AC3E}">
        <p14:creationId xmlns:p14="http://schemas.microsoft.com/office/powerpoint/2010/main" val="1828677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Jennifer E. Beer (1997-2003), force fields are invisible but “unifying and powerful.” This suggests that culture is dynamic and “beyond individual control” (</a:t>
            </a:r>
            <a:r>
              <a:rPr lang="en-US" baseline="0" dirty="0" err="1"/>
              <a:t>n.p</a:t>
            </a:r>
            <a:r>
              <a:rPr lang="en-US" baseline="0" dirty="0"/>
              <a:t>.)</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8</a:t>
            </a:fld>
            <a:endParaRPr lang="en-US"/>
          </a:p>
        </p:txBody>
      </p:sp>
    </p:spTree>
    <p:extLst>
      <p:ext uri="{BB962C8B-B14F-4D97-AF65-F5344CB8AC3E}">
        <p14:creationId xmlns:p14="http://schemas.microsoft.com/office/powerpoint/2010/main" val="1979989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367240-3608-41DA-995B-24C3D618A4FC}"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226577853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367240-3608-41DA-995B-24C3D618A4FC}"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137457442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367240-3608-41DA-995B-24C3D618A4FC}"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166529854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367240-3608-41DA-995B-24C3D618A4FC}"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270261304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367240-3608-41DA-995B-24C3D618A4FC}"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25332909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367240-3608-41DA-995B-24C3D618A4FC}" type="datetimeFigureOut">
              <a:rPr lang="en-US" smtClean="0"/>
              <a:t>10/19/20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36237909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367240-3608-41DA-995B-24C3D618A4FC}" type="datetimeFigureOut">
              <a:rPr lang="en-US" smtClean="0"/>
              <a:t>10/19/20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165454233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367240-3608-41DA-995B-24C3D618A4FC}" type="datetimeFigureOut">
              <a:rPr lang="en-US" smtClean="0"/>
              <a:t>10/19/20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171862999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67240-3608-41DA-995B-24C3D618A4FC}" type="datetimeFigureOut">
              <a:rPr lang="en-US" smtClean="0"/>
              <a:t>10/19/20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17401493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367240-3608-41DA-995B-24C3D618A4FC}" type="datetimeFigureOut">
              <a:rPr lang="en-US" smtClean="0"/>
              <a:t>10/19/20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416252099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367240-3608-41DA-995B-24C3D618A4FC}" type="datetimeFigureOut">
              <a:rPr lang="en-US" smtClean="0"/>
              <a:t>10/19/20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2443646425"/>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67240-3608-41DA-995B-24C3D618A4FC}" type="datetimeFigureOut">
              <a:rPr lang="en-US" smtClean="0"/>
              <a:t>10/19/20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00474-5069-4EA1-8F41-0761ED11FFE1}" type="slidenum">
              <a:rPr lang="en-US" smtClean="0"/>
              <a:t>‹#›</a:t>
            </a:fld>
            <a:endParaRPr lang="en-US"/>
          </a:p>
        </p:txBody>
      </p:sp>
    </p:spTree>
    <p:extLst>
      <p:ext uri="{BB962C8B-B14F-4D97-AF65-F5344CB8AC3E}">
        <p14:creationId xmlns:p14="http://schemas.microsoft.com/office/powerpoint/2010/main" val="95567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culture-at-work.com/concept2.htm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46658" y="4974235"/>
            <a:ext cx="4939993" cy="646331"/>
          </a:xfrm>
          <a:prstGeom prst="rect">
            <a:avLst/>
          </a:prstGeom>
          <a:noFill/>
        </p:spPr>
        <p:txBody>
          <a:bodyPr wrap="square" rtlCol="0">
            <a:spAutoFit/>
          </a:bodyPr>
          <a:lstStyle/>
          <a:p>
            <a:r>
              <a:rPr lang="en-US" sz="3600" b="1" dirty="0">
                <a:solidFill>
                  <a:schemeClr val="bg1"/>
                </a:solidFill>
                <a:latin typeface="Acumin Pro" panose="020B0504020202020204" pitchFamily="34" charset="77"/>
              </a:rPr>
              <a:t>Metaphors for Culture</a:t>
            </a:r>
            <a:endParaRPr lang="en-US" sz="1000" dirty="0">
              <a:solidFill>
                <a:schemeClr val="bg1"/>
              </a:solidFill>
              <a:latin typeface="Acumin Pro" panose="020B0504020202020204" pitchFamily="34" charset="77"/>
            </a:endParaRPr>
          </a:p>
        </p:txBody>
      </p:sp>
      <p:sp>
        <p:nvSpPr>
          <p:cNvPr id="4" name="TextBox 3"/>
          <p:cNvSpPr txBox="1"/>
          <p:nvPr/>
        </p:nvSpPr>
        <p:spPr>
          <a:xfrm>
            <a:off x="8054950" y="759353"/>
            <a:ext cx="4939993" cy="523220"/>
          </a:xfrm>
          <a:prstGeom prst="rect">
            <a:avLst/>
          </a:prstGeom>
          <a:noFill/>
        </p:spPr>
        <p:txBody>
          <a:bodyPr wrap="square" rtlCol="0">
            <a:spAutoFit/>
          </a:bodyPr>
          <a:lstStyle/>
          <a:p>
            <a:r>
              <a:rPr lang="en-US" sz="2800" i="1" dirty="0">
                <a:solidFill>
                  <a:schemeClr val="bg1"/>
                </a:solidFill>
                <a:latin typeface="Acumin Pro" panose="020B0504020202020204" pitchFamily="34" charset="77"/>
              </a:rPr>
              <a:t>March 22, 2019</a:t>
            </a:r>
            <a:endParaRPr lang="en-US" sz="800" i="1" dirty="0">
              <a:solidFill>
                <a:schemeClr val="bg1"/>
              </a:solidFill>
              <a:latin typeface="Acumin Pro" panose="020B0504020202020204" pitchFamily="34" charset="77"/>
            </a:endParaRPr>
          </a:p>
        </p:txBody>
      </p:sp>
    </p:spTree>
    <p:extLst>
      <p:ext uri="{BB962C8B-B14F-4D97-AF65-F5344CB8AC3E}">
        <p14:creationId xmlns:p14="http://schemas.microsoft.com/office/powerpoint/2010/main" val="3567936347"/>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64771" y="798020"/>
            <a:ext cx="7730836" cy="2246769"/>
          </a:xfrm>
          <a:prstGeom prst="rect">
            <a:avLst/>
          </a:prstGeom>
          <a:noFill/>
        </p:spPr>
        <p:txBody>
          <a:bodyPr wrap="square" rtlCol="0">
            <a:spAutoFit/>
          </a:bodyPr>
          <a:lstStyle/>
          <a:p>
            <a:r>
              <a:rPr lang="en-US" sz="5800" b="1" dirty="0">
                <a:solidFill>
                  <a:srgbClr val="4A5358"/>
                </a:solidFill>
                <a:latin typeface="Acumin Pro" panose="020B0504020202020204" pitchFamily="34" charset="77"/>
              </a:rPr>
              <a:t>Four Analogies</a:t>
            </a:r>
          </a:p>
          <a:p>
            <a:r>
              <a:rPr lang="en-US" dirty="0">
                <a:solidFill>
                  <a:srgbClr val="4A5358"/>
                </a:solidFill>
                <a:latin typeface="Acumin Pro" panose="020B0504020202020204" pitchFamily="34" charset="77"/>
              </a:rPr>
              <a:t>Drawn from an activity by Kate </a:t>
            </a:r>
            <a:r>
              <a:rPr lang="en-US" dirty="0" err="1">
                <a:solidFill>
                  <a:srgbClr val="4A5358"/>
                </a:solidFill>
                <a:latin typeface="Acumin Pro" panose="020B0504020202020204" pitchFamily="34" charset="77"/>
              </a:rPr>
              <a:t>Berardo</a:t>
            </a:r>
            <a:endParaRPr lang="en-US" dirty="0">
              <a:solidFill>
                <a:srgbClr val="4A5358"/>
              </a:solidFill>
              <a:latin typeface="Acumin Pro" panose="020B0504020202020204" pitchFamily="34" charset="77"/>
            </a:endParaRPr>
          </a:p>
          <a:p>
            <a:r>
              <a:rPr lang="en-US" sz="1600" dirty="0" err="1">
                <a:solidFill>
                  <a:srgbClr val="757575"/>
                </a:solidFill>
                <a:latin typeface="Acumin Pro" panose="020B0504020202020204" pitchFamily="34" charset="77"/>
              </a:rPr>
              <a:t>Berado</a:t>
            </a:r>
            <a:r>
              <a:rPr lang="en-US" sz="1600" dirty="0">
                <a:solidFill>
                  <a:srgbClr val="757575"/>
                </a:solidFill>
                <a:latin typeface="Acumin Pro" panose="020B0504020202020204" pitchFamily="34" charset="77"/>
              </a:rPr>
              <a:t>, K. (2012). Four analogies. In In K. </a:t>
            </a:r>
            <a:r>
              <a:rPr lang="en-US" sz="1600" dirty="0" err="1">
                <a:solidFill>
                  <a:srgbClr val="757575"/>
                </a:solidFill>
                <a:latin typeface="Acumin Pro" panose="020B0504020202020204" pitchFamily="34" charset="77"/>
              </a:rPr>
              <a:t>Berardo</a:t>
            </a:r>
            <a:r>
              <a:rPr lang="en-US" sz="1600" dirty="0">
                <a:solidFill>
                  <a:srgbClr val="757575"/>
                </a:solidFill>
                <a:latin typeface="Acumin Pro" panose="020B0504020202020204" pitchFamily="34" charset="77"/>
              </a:rPr>
              <a:t> &amp; D. K. </a:t>
            </a:r>
            <a:r>
              <a:rPr lang="en-US" sz="1600" dirty="0" err="1">
                <a:solidFill>
                  <a:srgbClr val="757575"/>
                </a:solidFill>
                <a:latin typeface="Acumin Pro" panose="020B0504020202020204" pitchFamily="34" charset="77"/>
              </a:rPr>
              <a:t>Deardorff</a:t>
            </a:r>
            <a:r>
              <a:rPr lang="en-US" sz="1600" dirty="0">
                <a:solidFill>
                  <a:srgbClr val="757575"/>
                </a:solidFill>
                <a:latin typeface="Acumin Pro" panose="020B0504020202020204" pitchFamily="34" charset="77"/>
              </a:rPr>
              <a:t> (Eds.), </a:t>
            </a:r>
            <a:r>
              <a:rPr lang="en-US" sz="1600" i="1" dirty="0">
                <a:solidFill>
                  <a:srgbClr val="757575"/>
                </a:solidFill>
                <a:latin typeface="Acumin Pro" panose="020B0504020202020204" pitchFamily="34" charset="77"/>
              </a:rPr>
              <a:t>Building cultural competence: Innovative activities and models</a:t>
            </a:r>
            <a:r>
              <a:rPr lang="en-US" sz="1600" dirty="0">
                <a:solidFill>
                  <a:srgbClr val="757575"/>
                </a:solidFill>
                <a:latin typeface="Acumin Pro" panose="020B0504020202020204" pitchFamily="34" charset="77"/>
              </a:rPr>
              <a:t> (pp. 61-68). Sterling, VA: Stylus Publishing.</a:t>
            </a:r>
          </a:p>
          <a:p>
            <a:endParaRPr lang="en-US" sz="1600" dirty="0">
              <a:solidFill>
                <a:srgbClr val="4A5358"/>
              </a:solidFill>
              <a:latin typeface="Acumin Pro" panose="020B0504020202020204" pitchFamily="34" charset="77"/>
            </a:endParaRPr>
          </a:p>
        </p:txBody>
      </p:sp>
      <p:sp>
        <p:nvSpPr>
          <p:cNvPr id="2" name="TextBox 1"/>
          <p:cNvSpPr txBox="1"/>
          <p:nvPr/>
        </p:nvSpPr>
        <p:spPr>
          <a:xfrm>
            <a:off x="1740877" y="3420208"/>
            <a:ext cx="7403123" cy="830997"/>
          </a:xfrm>
          <a:prstGeom prst="rect">
            <a:avLst/>
          </a:prstGeom>
          <a:noFill/>
        </p:spPr>
        <p:txBody>
          <a:bodyPr wrap="square" rtlCol="0">
            <a:spAutoFit/>
          </a:bodyPr>
          <a:lstStyle/>
          <a:p>
            <a:r>
              <a:rPr lang="en-US" sz="4800" dirty="0">
                <a:solidFill>
                  <a:srgbClr val="4A5358"/>
                </a:solidFill>
                <a:latin typeface="Acumin Pro" panose="020B0504020202020204" pitchFamily="34" charset="77"/>
              </a:rPr>
              <a:t>How is culture like a/an… </a:t>
            </a:r>
          </a:p>
        </p:txBody>
      </p:sp>
    </p:spTree>
    <p:extLst>
      <p:ext uri="{BB962C8B-B14F-4D97-AF65-F5344CB8AC3E}">
        <p14:creationId xmlns:p14="http://schemas.microsoft.com/office/powerpoint/2010/main" val="1074340614"/>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n onio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124" y="506753"/>
            <a:ext cx="4097382" cy="40973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63605" y="4938243"/>
            <a:ext cx="3336995" cy="984885"/>
          </a:xfrm>
          <a:prstGeom prst="rect">
            <a:avLst/>
          </a:prstGeom>
          <a:noFill/>
        </p:spPr>
        <p:txBody>
          <a:bodyPr wrap="square" rtlCol="0">
            <a:spAutoFit/>
          </a:bodyPr>
          <a:lstStyle/>
          <a:p>
            <a:pPr algn="ctr"/>
            <a:r>
              <a:rPr lang="en-US" sz="5800" b="1" dirty="0">
                <a:solidFill>
                  <a:srgbClr val="4A5358"/>
                </a:solidFill>
                <a:latin typeface="Acumin Pro" panose="020B0504020202020204" pitchFamily="34" charset="77"/>
              </a:rPr>
              <a:t>…Onion?</a:t>
            </a:r>
          </a:p>
        </p:txBody>
      </p:sp>
      <p:sp>
        <p:nvSpPr>
          <p:cNvPr id="4" name="Rectangle 3"/>
          <p:cNvSpPr/>
          <p:nvPr/>
        </p:nvSpPr>
        <p:spPr>
          <a:xfrm>
            <a:off x="5553807" y="374869"/>
            <a:ext cx="6096000" cy="5786199"/>
          </a:xfrm>
          <a:prstGeom prst="rect">
            <a:avLst/>
          </a:prstGeom>
        </p:spPr>
        <p:txBody>
          <a:bodyPr>
            <a:spAutoFit/>
          </a:bodyPr>
          <a:lstStyle/>
          <a:p>
            <a:r>
              <a:rPr lang="en-US" sz="4800" b="1" dirty="0">
                <a:solidFill>
                  <a:srgbClr val="4A5358"/>
                </a:solidFill>
                <a:latin typeface="Acumin Pro" panose="020B0504020202020204" pitchFamily="34" charset="77"/>
              </a:rPr>
              <a:t>Benefits</a:t>
            </a:r>
            <a:r>
              <a:rPr lang="en-US" sz="5800" b="1" dirty="0">
                <a:solidFill>
                  <a:srgbClr val="4A5358"/>
                </a:solidFill>
                <a:latin typeface="Acumin Pro" panose="020B0504020202020204" pitchFamily="34" charset="77"/>
              </a:rPr>
              <a:t> </a:t>
            </a:r>
          </a:p>
          <a:p>
            <a:pPr marL="342900" indent="-342900">
              <a:buFont typeface="Arial" panose="020B0604020202020204" pitchFamily="34" charset="0"/>
              <a:buChar char="•"/>
            </a:pPr>
            <a:r>
              <a:rPr lang="en-US" sz="2400" b="1" dirty="0">
                <a:solidFill>
                  <a:srgbClr val="4A5358"/>
                </a:solidFill>
                <a:latin typeface="Acumin Pro" panose="020B0504020202020204" pitchFamily="34" charset="77"/>
              </a:rPr>
              <a:t>Emphasizes the complexity of human identity</a:t>
            </a:r>
          </a:p>
          <a:p>
            <a:pPr marL="342900" indent="-342900">
              <a:buFont typeface="Arial" panose="020B0604020202020204" pitchFamily="34" charset="0"/>
              <a:buChar char="•"/>
            </a:pPr>
            <a:r>
              <a:rPr lang="en-US" sz="2400" b="1" dirty="0">
                <a:solidFill>
                  <a:srgbClr val="4A5358"/>
                </a:solidFill>
                <a:latin typeface="Acumin Pro" panose="020B0504020202020204" pitchFamily="34" charset="77"/>
              </a:rPr>
              <a:t>Illustrates that some layers/aspects of identity are closer to the surface or more visible than others</a:t>
            </a:r>
          </a:p>
          <a:p>
            <a:pPr marL="342900" indent="-342900">
              <a:buFont typeface="Arial" panose="020B0604020202020204" pitchFamily="34" charset="0"/>
              <a:buChar char="•"/>
            </a:pPr>
            <a:endParaRPr lang="en-US" sz="2400" b="1" dirty="0">
              <a:solidFill>
                <a:srgbClr val="4A5358"/>
              </a:solidFill>
              <a:latin typeface="Acumin Pro" panose="020B0504020202020204" pitchFamily="34" charset="77"/>
            </a:endParaRPr>
          </a:p>
          <a:p>
            <a:r>
              <a:rPr lang="en-US" sz="4800" b="1" dirty="0">
                <a:solidFill>
                  <a:srgbClr val="4A5358"/>
                </a:solidFill>
                <a:latin typeface="Acumin Pro" panose="020B0504020202020204" pitchFamily="34" charset="77"/>
              </a:rPr>
              <a:t>Drawbacks</a:t>
            </a:r>
            <a:endParaRPr lang="en-US" sz="5800" b="1" dirty="0">
              <a:solidFill>
                <a:srgbClr val="4A5358"/>
              </a:solidFill>
              <a:latin typeface="Acumin Pro" panose="020B0504020202020204" pitchFamily="34" charset="77"/>
            </a:endParaRPr>
          </a:p>
          <a:p>
            <a:pPr marL="342900" indent="-342900">
              <a:buFont typeface="Arial" panose="020B0604020202020204" pitchFamily="34" charset="0"/>
              <a:buChar char="•"/>
            </a:pPr>
            <a:r>
              <a:rPr lang="en-US" sz="2400" b="1" dirty="0">
                <a:solidFill>
                  <a:srgbClr val="4A5358"/>
                </a:solidFill>
                <a:latin typeface="Acumin Pro" panose="020B0504020202020204" pitchFamily="34" charset="77"/>
              </a:rPr>
              <a:t>Depicts layers are separate from each other rather than intersecting</a:t>
            </a:r>
          </a:p>
          <a:p>
            <a:pPr marL="342900" indent="-342900">
              <a:buFont typeface="Arial" panose="020B0604020202020204" pitchFamily="34" charset="0"/>
              <a:buChar char="•"/>
            </a:pPr>
            <a:r>
              <a:rPr lang="en-US" sz="2400" b="1" dirty="0">
                <a:solidFill>
                  <a:srgbClr val="4A5358"/>
                </a:solidFill>
                <a:latin typeface="Acumin Pro" panose="020B0504020202020204" pitchFamily="34" charset="77"/>
              </a:rPr>
              <a:t>Implies that revealing cultural identity is destructive to the self (peeling back layers)</a:t>
            </a:r>
          </a:p>
        </p:txBody>
      </p:sp>
    </p:spTree>
    <p:extLst>
      <p:ext uri="{BB962C8B-B14F-4D97-AF65-F5344CB8AC3E}">
        <p14:creationId xmlns:p14="http://schemas.microsoft.com/office/powerpoint/2010/main" val="1142520140"/>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 iceberg both above and below the water. "/>
          <p:cNvPicPr>
            <a:picLocks noChangeAspect="1" noChangeArrowheads="1"/>
          </p:cNvPicPr>
          <p:nvPr/>
        </p:nvPicPr>
        <p:blipFill rotWithShape="1">
          <a:blip r:embed="rId3">
            <a:extLst>
              <a:ext uri="{28A0092B-C50C-407E-A947-70E740481C1C}">
                <a14:useLocalDpi xmlns:a14="http://schemas.microsoft.com/office/drawing/2010/main" val="0"/>
              </a:ext>
            </a:extLst>
          </a:blip>
          <a:srcRect t="253" b="27399"/>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3431" y="652480"/>
            <a:ext cx="3866940" cy="984885"/>
          </a:xfrm>
          <a:prstGeom prst="rect">
            <a:avLst/>
          </a:prstGeom>
          <a:noFill/>
        </p:spPr>
        <p:txBody>
          <a:bodyPr wrap="square" rtlCol="0">
            <a:spAutoFit/>
          </a:bodyPr>
          <a:lstStyle/>
          <a:p>
            <a:pPr algn="ctr"/>
            <a:r>
              <a:rPr lang="en-US" sz="5800" b="1" dirty="0">
                <a:solidFill>
                  <a:schemeClr val="bg1"/>
                </a:solidFill>
                <a:latin typeface="Acumin Pro" panose="020B0504020202020204" pitchFamily="34" charset="77"/>
              </a:rPr>
              <a:t>…Iceberg?</a:t>
            </a:r>
          </a:p>
        </p:txBody>
      </p:sp>
      <p:sp>
        <p:nvSpPr>
          <p:cNvPr id="4" name="Rectangle 3"/>
          <p:cNvSpPr/>
          <p:nvPr/>
        </p:nvSpPr>
        <p:spPr>
          <a:xfrm>
            <a:off x="5720862" y="0"/>
            <a:ext cx="6277707" cy="6894195"/>
          </a:xfrm>
          <a:prstGeom prst="rect">
            <a:avLst/>
          </a:prstGeom>
        </p:spPr>
        <p:txBody>
          <a:bodyPr wrap="square">
            <a:spAutoFit/>
          </a:bodyPr>
          <a:lstStyle/>
          <a:p>
            <a:r>
              <a:rPr lang="en-US" sz="4800" b="1" dirty="0">
                <a:solidFill>
                  <a:schemeClr val="bg1"/>
                </a:solidFill>
                <a:latin typeface="Acumin Pro" panose="020B0504020202020204" pitchFamily="34" charset="77"/>
              </a:rPr>
              <a:t>Benefits</a:t>
            </a:r>
            <a:r>
              <a:rPr lang="en-US" sz="5800" b="1" dirty="0">
                <a:solidFill>
                  <a:schemeClr val="bg1"/>
                </a:solidFill>
                <a:latin typeface="Acumin Pro" panose="020B0504020202020204" pitchFamily="34" charset="77"/>
              </a:rPr>
              <a:t> </a:t>
            </a:r>
          </a:p>
          <a:p>
            <a:pPr marL="342900" indent="-342900">
              <a:buFont typeface="Arial" panose="020B0604020202020204" pitchFamily="34" charset="0"/>
              <a:buChar char="•"/>
            </a:pPr>
            <a:r>
              <a:rPr lang="en-US" sz="2400" b="1" dirty="0">
                <a:solidFill>
                  <a:schemeClr val="bg1"/>
                </a:solidFill>
                <a:latin typeface="Acumin Pro" panose="020B0504020202020204" pitchFamily="34" charset="77"/>
              </a:rPr>
              <a:t>Demonstrates that much of culture is hidden below the surface</a:t>
            </a:r>
          </a:p>
          <a:p>
            <a:pPr marL="342900" indent="-342900">
              <a:buFont typeface="Arial" panose="020B0604020202020204" pitchFamily="34" charset="0"/>
              <a:buChar char="•"/>
            </a:pPr>
            <a:r>
              <a:rPr lang="en-US" sz="2400" b="1" dirty="0">
                <a:solidFill>
                  <a:schemeClr val="bg1"/>
                </a:solidFill>
                <a:latin typeface="Acumin Pro" panose="020B0504020202020204" pitchFamily="34" charset="77"/>
              </a:rPr>
              <a:t>Illustrates that the unknown aspects of deep culture is what presents danger/risk in terms of miscommunication or misunderstanding by outsiders</a:t>
            </a:r>
          </a:p>
          <a:p>
            <a:pPr marL="342900" indent="-342900">
              <a:buFont typeface="Arial" panose="020B0604020202020204" pitchFamily="34" charset="0"/>
              <a:buChar char="•"/>
            </a:pPr>
            <a:endParaRPr lang="en-US" sz="2400" b="1" dirty="0">
              <a:solidFill>
                <a:schemeClr val="bg1"/>
              </a:solidFill>
              <a:latin typeface="Acumin Pro" panose="020B0504020202020204" pitchFamily="34" charset="77"/>
            </a:endParaRPr>
          </a:p>
          <a:p>
            <a:r>
              <a:rPr lang="en-US" sz="4800" b="1" dirty="0">
                <a:solidFill>
                  <a:schemeClr val="bg1"/>
                </a:solidFill>
                <a:latin typeface="Acumin Pro" panose="020B0504020202020204" pitchFamily="34" charset="77"/>
              </a:rPr>
              <a:t>Drawbacks</a:t>
            </a:r>
            <a:endParaRPr lang="en-US" sz="5800" b="1" dirty="0">
              <a:solidFill>
                <a:schemeClr val="bg1"/>
              </a:solidFill>
              <a:latin typeface="Acumin Pro" panose="020B0504020202020204" pitchFamily="34" charset="77"/>
            </a:endParaRPr>
          </a:p>
          <a:p>
            <a:pPr marL="342900" indent="-342900">
              <a:buFont typeface="Arial" panose="020B0604020202020204" pitchFamily="34" charset="0"/>
              <a:buChar char="•"/>
            </a:pPr>
            <a:r>
              <a:rPr lang="en-US" sz="2400" b="1" dirty="0">
                <a:solidFill>
                  <a:schemeClr val="bg1"/>
                </a:solidFill>
                <a:latin typeface="Acumin Pro" panose="020B0504020202020204" pitchFamily="34" charset="77"/>
              </a:rPr>
              <a:t>Depicts culture as a monolithic whole (homogeneous, or the same for all members), which is a dangerous assumption</a:t>
            </a:r>
          </a:p>
          <a:p>
            <a:pPr marL="342900" indent="-342900">
              <a:buFont typeface="Arial" panose="020B0604020202020204" pitchFamily="34" charset="0"/>
              <a:buChar char="•"/>
            </a:pPr>
            <a:r>
              <a:rPr lang="en-US" sz="2400" b="1" dirty="0">
                <a:solidFill>
                  <a:schemeClr val="bg1"/>
                </a:solidFill>
                <a:latin typeface="Acumin Pro" panose="020B0504020202020204" pitchFamily="34" charset="77"/>
              </a:rPr>
              <a:t>Implies that culture is solid – static and unchanging over time, which is not true</a:t>
            </a:r>
          </a:p>
        </p:txBody>
      </p:sp>
    </p:spTree>
    <p:extLst>
      <p:ext uri="{BB962C8B-B14F-4D97-AF65-F5344CB8AC3E}">
        <p14:creationId xmlns:p14="http://schemas.microsoft.com/office/powerpoint/2010/main" val="3158784695"/>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goldfish in a fish bow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1" y="61546"/>
            <a:ext cx="5285603" cy="52856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8572" y="5175635"/>
            <a:ext cx="5445235" cy="984885"/>
          </a:xfrm>
          <a:prstGeom prst="rect">
            <a:avLst/>
          </a:prstGeom>
          <a:noFill/>
        </p:spPr>
        <p:txBody>
          <a:bodyPr wrap="square" rtlCol="0">
            <a:spAutoFit/>
          </a:bodyPr>
          <a:lstStyle/>
          <a:p>
            <a:pPr algn="ctr"/>
            <a:r>
              <a:rPr lang="en-US" sz="5800" b="1" dirty="0">
                <a:solidFill>
                  <a:srgbClr val="4A5358"/>
                </a:solidFill>
                <a:latin typeface="Acumin Pro" panose="020B0504020202020204" pitchFamily="34" charset="77"/>
              </a:rPr>
              <a:t>…Fishbowl?</a:t>
            </a:r>
          </a:p>
        </p:txBody>
      </p:sp>
      <p:sp>
        <p:nvSpPr>
          <p:cNvPr id="4" name="Rectangle 3"/>
          <p:cNvSpPr/>
          <p:nvPr/>
        </p:nvSpPr>
        <p:spPr>
          <a:xfrm>
            <a:off x="5879123" y="418830"/>
            <a:ext cx="6096000" cy="6524863"/>
          </a:xfrm>
          <a:prstGeom prst="rect">
            <a:avLst/>
          </a:prstGeom>
        </p:spPr>
        <p:txBody>
          <a:bodyPr>
            <a:spAutoFit/>
          </a:bodyPr>
          <a:lstStyle/>
          <a:p>
            <a:r>
              <a:rPr lang="en-US" sz="4800" b="1" dirty="0">
                <a:solidFill>
                  <a:srgbClr val="4A5358"/>
                </a:solidFill>
                <a:latin typeface="Acumin Pro" panose="020B0504020202020204" pitchFamily="34" charset="77"/>
              </a:rPr>
              <a:t>Benefits</a:t>
            </a:r>
            <a:r>
              <a:rPr lang="en-US" sz="5800" b="1" dirty="0">
                <a:solidFill>
                  <a:srgbClr val="4A5358"/>
                </a:solidFill>
                <a:latin typeface="Acumin Pro" panose="020B0504020202020204" pitchFamily="34" charset="77"/>
              </a:rPr>
              <a:t> </a:t>
            </a:r>
          </a:p>
          <a:p>
            <a:pPr marL="342900" indent="-342900">
              <a:buFont typeface="Arial" panose="020B0604020202020204" pitchFamily="34" charset="0"/>
              <a:buChar char="•"/>
            </a:pPr>
            <a:r>
              <a:rPr lang="en-US" sz="2400" b="1" dirty="0">
                <a:solidFill>
                  <a:srgbClr val="4A5358"/>
                </a:solidFill>
                <a:latin typeface="Acumin Pro" panose="020B0504020202020204" pitchFamily="34" charset="77"/>
              </a:rPr>
              <a:t>Emphasizes how culture can constrain our perceptions and experiences</a:t>
            </a:r>
          </a:p>
          <a:p>
            <a:pPr marL="342900" indent="-342900">
              <a:buFont typeface="Arial" panose="020B0604020202020204" pitchFamily="34" charset="0"/>
              <a:buChar char="•"/>
            </a:pPr>
            <a:r>
              <a:rPr lang="en-US" sz="2400" b="1" dirty="0">
                <a:solidFill>
                  <a:srgbClr val="4A5358"/>
                </a:solidFill>
                <a:latin typeface="Acumin Pro" panose="020B0504020202020204" pitchFamily="34" charset="77"/>
              </a:rPr>
              <a:t>Shows how we can’t see these constraints until we jump outside the fishbowl to another environment or perspective</a:t>
            </a:r>
          </a:p>
          <a:p>
            <a:pPr marL="342900" indent="-342900">
              <a:buFont typeface="Arial" panose="020B0604020202020204" pitchFamily="34" charset="0"/>
              <a:buChar char="•"/>
            </a:pPr>
            <a:endParaRPr lang="en-US" sz="2400" b="1" dirty="0">
              <a:solidFill>
                <a:srgbClr val="4A5358"/>
              </a:solidFill>
              <a:latin typeface="Acumin Pro" panose="020B0504020202020204" pitchFamily="34" charset="77"/>
            </a:endParaRPr>
          </a:p>
          <a:p>
            <a:r>
              <a:rPr lang="en-US" sz="4800" b="1" dirty="0">
                <a:solidFill>
                  <a:srgbClr val="4A5358"/>
                </a:solidFill>
                <a:latin typeface="Acumin Pro" panose="020B0504020202020204" pitchFamily="34" charset="77"/>
              </a:rPr>
              <a:t>Drawbacks</a:t>
            </a:r>
            <a:endParaRPr lang="en-US" sz="5800" b="1" dirty="0">
              <a:solidFill>
                <a:srgbClr val="4A5358"/>
              </a:solidFill>
              <a:latin typeface="Acumin Pro" panose="020B0504020202020204" pitchFamily="34" charset="77"/>
            </a:endParaRPr>
          </a:p>
          <a:p>
            <a:pPr marL="342900" indent="-342900">
              <a:buFont typeface="Arial" panose="020B0604020202020204" pitchFamily="34" charset="0"/>
              <a:buChar char="•"/>
            </a:pPr>
            <a:r>
              <a:rPr lang="en-US" sz="2400" b="1" dirty="0">
                <a:solidFill>
                  <a:srgbClr val="4A5358"/>
                </a:solidFill>
                <a:latin typeface="Acumin Pro" panose="020B0504020202020204" pitchFamily="34" charset="77"/>
              </a:rPr>
              <a:t>Shows an individual in an inanimate environment, neither of which is accurate</a:t>
            </a:r>
          </a:p>
          <a:p>
            <a:pPr marL="342900" indent="-342900">
              <a:buFont typeface="Arial" panose="020B0604020202020204" pitchFamily="34" charset="0"/>
              <a:buChar char="•"/>
            </a:pPr>
            <a:r>
              <a:rPr lang="en-US" sz="2400" b="1" dirty="0">
                <a:solidFill>
                  <a:srgbClr val="4A5358"/>
                </a:solidFill>
                <a:latin typeface="Acumin Pro" panose="020B0504020202020204" pitchFamily="34" charset="77"/>
              </a:rPr>
              <a:t>Depicts culture as having rigid, non-porous boundaries (except the escape hatch)</a:t>
            </a:r>
          </a:p>
        </p:txBody>
      </p:sp>
    </p:spTree>
    <p:extLst>
      <p:ext uri="{BB962C8B-B14F-4D97-AF65-F5344CB8AC3E}">
        <p14:creationId xmlns:p14="http://schemas.microsoft.com/office/powerpoint/2010/main" val="765011614"/>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219" y="3742489"/>
            <a:ext cx="5445235" cy="984885"/>
          </a:xfrm>
          <a:prstGeom prst="rect">
            <a:avLst/>
          </a:prstGeom>
          <a:noFill/>
        </p:spPr>
        <p:txBody>
          <a:bodyPr wrap="square" rtlCol="0">
            <a:spAutoFit/>
          </a:bodyPr>
          <a:lstStyle/>
          <a:p>
            <a:pPr algn="ctr"/>
            <a:r>
              <a:rPr lang="en-US" sz="5800" b="1" dirty="0">
                <a:solidFill>
                  <a:srgbClr val="4A5358"/>
                </a:solidFill>
                <a:latin typeface="Acumin Pro" panose="020B0504020202020204" pitchFamily="34" charset="77"/>
              </a:rPr>
              <a:t>…Lenses?</a:t>
            </a:r>
          </a:p>
        </p:txBody>
      </p:sp>
      <p:pic>
        <p:nvPicPr>
          <p:cNvPr id="4098" name="Picture 2" descr="Glasse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351" y="938603"/>
            <a:ext cx="5398103" cy="26990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23084" y="471584"/>
            <a:ext cx="6096000" cy="5786199"/>
          </a:xfrm>
          <a:prstGeom prst="rect">
            <a:avLst/>
          </a:prstGeom>
        </p:spPr>
        <p:txBody>
          <a:bodyPr>
            <a:spAutoFit/>
          </a:bodyPr>
          <a:lstStyle/>
          <a:p>
            <a:r>
              <a:rPr lang="en-US" sz="4800" b="1" dirty="0">
                <a:solidFill>
                  <a:srgbClr val="4A5358"/>
                </a:solidFill>
                <a:latin typeface="Acumin Pro" panose="020B0504020202020204" pitchFamily="34" charset="77"/>
              </a:rPr>
              <a:t>Benefits</a:t>
            </a:r>
            <a:r>
              <a:rPr lang="en-US" sz="5800" b="1" dirty="0">
                <a:solidFill>
                  <a:srgbClr val="4A5358"/>
                </a:solidFill>
                <a:latin typeface="Acumin Pro" panose="020B0504020202020204" pitchFamily="34" charset="77"/>
              </a:rPr>
              <a:t> </a:t>
            </a:r>
          </a:p>
          <a:p>
            <a:pPr marL="342900" indent="-342900">
              <a:buFont typeface="Arial" panose="020B0604020202020204" pitchFamily="34" charset="0"/>
              <a:buChar char="•"/>
            </a:pPr>
            <a:r>
              <a:rPr lang="en-US" sz="2400" b="1" dirty="0">
                <a:solidFill>
                  <a:srgbClr val="4A5358"/>
                </a:solidFill>
                <a:latin typeface="Acumin Pro" panose="020B0504020202020204" pitchFamily="34" charset="77"/>
              </a:rPr>
              <a:t>Emphasizes how culture can shape our perceptions and experiences</a:t>
            </a:r>
          </a:p>
          <a:p>
            <a:pPr marL="342900" indent="-342900">
              <a:buFont typeface="Arial" panose="020B0604020202020204" pitchFamily="34" charset="0"/>
              <a:buChar char="•"/>
            </a:pPr>
            <a:r>
              <a:rPr lang="en-US" sz="2400" b="1" dirty="0">
                <a:solidFill>
                  <a:srgbClr val="4A5358"/>
                </a:solidFill>
                <a:latin typeface="Acumin Pro" panose="020B0504020202020204" pitchFamily="34" charset="77"/>
              </a:rPr>
              <a:t>Illustrates that we can consciously choose to change our perceptions (by removing or changing glasses)</a:t>
            </a:r>
          </a:p>
          <a:p>
            <a:pPr marL="342900" indent="-342900">
              <a:buFont typeface="Arial" panose="020B0604020202020204" pitchFamily="34" charset="0"/>
              <a:buChar char="•"/>
            </a:pPr>
            <a:endParaRPr lang="en-US" sz="2400" b="1" dirty="0">
              <a:solidFill>
                <a:srgbClr val="4A5358"/>
              </a:solidFill>
              <a:latin typeface="Acumin Pro" panose="020B0504020202020204" pitchFamily="34" charset="77"/>
            </a:endParaRPr>
          </a:p>
          <a:p>
            <a:r>
              <a:rPr lang="en-US" sz="4800" b="1" dirty="0">
                <a:solidFill>
                  <a:srgbClr val="4A5358"/>
                </a:solidFill>
                <a:latin typeface="Acumin Pro" panose="020B0504020202020204" pitchFamily="34" charset="77"/>
              </a:rPr>
              <a:t>Drawbacks</a:t>
            </a:r>
            <a:endParaRPr lang="en-US" sz="5800" b="1" dirty="0">
              <a:solidFill>
                <a:srgbClr val="4A5358"/>
              </a:solidFill>
              <a:latin typeface="Acumin Pro" panose="020B0504020202020204" pitchFamily="34" charset="77"/>
            </a:endParaRPr>
          </a:p>
          <a:p>
            <a:pPr marL="342900" indent="-342900">
              <a:buFont typeface="Arial" panose="020B0604020202020204" pitchFamily="34" charset="0"/>
              <a:buChar char="•"/>
            </a:pPr>
            <a:r>
              <a:rPr lang="en-US" sz="2400" b="1" dirty="0">
                <a:solidFill>
                  <a:srgbClr val="4A5358"/>
                </a:solidFill>
                <a:latin typeface="Acumin Pro" panose="020B0504020202020204" pitchFamily="34" charset="77"/>
              </a:rPr>
              <a:t>Implies that we can be “objective” if we just remove the glasses that are distorting our vision</a:t>
            </a:r>
            <a:endParaRPr lang="en-US" sz="2400" b="1" u="sng" dirty="0">
              <a:solidFill>
                <a:srgbClr val="4A5358"/>
              </a:solidFill>
              <a:latin typeface="Acumin Pro" panose="020B0504020202020204" pitchFamily="34" charset="77"/>
            </a:endParaRPr>
          </a:p>
          <a:p>
            <a:pPr marL="342900" indent="-342900">
              <a:buFont typeface="Arial" panose="020B0604020202020204" pitchFamily="34" charset="0"/>
              <a:buChar char="•"/>
            </a:pPr>
            <a:r>
              <a:rPr lang="en-US" sz="2400" b="1" dirty="0">
                <a:solidFill>
                  <a:srgbClr val="4A5358"/>
                </a:solidFill>
                <a:latin typeface="Acumin Pro" panose="020B0504020202020204" pitchFamily="34" charset="77"/>
              </a:rPr>
              <a:t>Suggests that escaping cultural biases is as easy as taking off one’s glasses</a:t>
            </a:r>
          </a:p>
        </p:txBody>
      </p:sp>
    </p:spTree>
    <p:extLst>
      <p:ext uri="{BB962C8B-B14F-4D97-AF65-F5344CB8AC3E}">
        <p14:creationId xmlns:p14="http://schemas.microsoft.com/office/powerpoint/2010/main" val="3339715288"/>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9456" y="261690"/>
            <a:ext cx="7730836" cy="3231654"/>
          </a:xfrm>
          <a:prstGeom prst="rect">
            <a:avLst/>
          </a:prstGeom>
          <a:noFill/>
        </p:spPr>
        <p:txBody>
          <a:bodyPr wrap="square" rtlCol="0">
            <a:spAutoFit/>
          </a:bodyPr>
          <a:lstStyle/>
          <a:p>
            <a:r>
              <a:rPr lang="en-US" sz="5800" b="1" dirty="0">
                <a:solidFill>
                  <a:srgbClr val="4A5358"/>
                </a:solidFill>
                <a:latin typeface="Acumin Pro" panose="020B0504020202020204" pitchFamily="34" charset="77"/>
              </a:rPr>
              <a:t>Other Metaphors for “Culture”</a:t>
            </a:r>
          </a:p>
          <a:p>
            <a:r>
              <a:rPr lang="en-US" dirty="0">
                <a:solidFill>
                  <a:srgbClr val="4A5358"/>
                </a:solidFill>
                <a:latin typeface="Acumin Pro" panose="020B0504020202020204" pitchFamily="34" charset="77"/>
              </a:rPr>
              <a:t>Drawn from materials by Jennifer E. Beer </a:t>
            </a:r>
          </a:p>
          <a:p>
            <a:r>
              <a:rPr lang="en-US" sz="1600" dirty="0">
                <a:solidFill>
                  <a:srgbClr val="757575"/>
                </a:solidFill>
                <a:latin typeface="Acumin Pro" panose="020B0504020202020204" pitchFamily="34" charset="77"/>
              </a:rPr>
              <a:t>Beer, J. E. (1997-2003). A picture is worth a thousand words… Metaphors for “culture.” </a:t>
            </a:r>
            <a:r>
              <a:rPr lang="en-US" sz="1600" i="1" dirty="0">
                <a:solidFill>
                  <a:srgbClr val="757575"/>
                </a:solidFill>
                <a:latin typeface="Acumin Pro" panose="020B0504020202020204" pitchFamily="34" charset="77"/>
              </a:rPr>
              <a:t>Culture at Work. </a:t>
            </a:r>
            <a:r>
              <a:rPr lang="en-US" sz="1600" dirty="0">
                <a:solidFill>
                  <a:srgbClr val="757575"/>
                </a:solidFill>
                <a:latin typeface="Acumin Pro" panose="020B0504020202020204" pitchFamily="34" charset="77"/>
              </a:rPr>
              <a:t>Retrieved from </a:t>
            </a:r>
            <a:r>
              <a:rPr lang="en-US" sz="1600" dirty="0">
                <a:latin typeface="Acumin Pro" panose="020B0504020202020204" pitchFamily="34" charset="77"/>
                <a:hlinkClick r:id="rId4"/>
              </a:rPr>
              <a:t>http://www.culture-at-work.com/concept2.html</a:t>
            </a:r>
            <a:endParaRPr lang="en-US" sz="1600" dirty="0">
              <a:solidFill>
                <a:srgbClr val="757575"/>
              </a:solidFill>
              <a:latin typeface="Acumin Pro" panose="020B0504020202020204" pitchFamily="34" charset="77"/>
            </a:endParaRPr>
          </a:p>
          <a:p>
            <a:endParaRPr lang="en-US" sz="1600" dirty="0">
              <a:solidFill>
                <a:srgbClr val="4A5358"/>
              </a:solidFill>
              <a:latin typeface="Acumin Pro" panose="020B0504020202020204" pitchFamily="34" charset="77"/>
            </a:endParaRPr>
          </a:p>
        </p:txBody>
      </p:sp>
      <p:sp>
        <p:nvSpPr>
          <p:cNvPr id="4" name="TextBox 3"/>
          <p:cNvSpPr txBox="1"/>
          <p:nvPr/>
        </p:nvSpPr>
        <p:spPr>
          <a:xfrm>
            <a:off x="2022231" y="3376244"/>
            <a:ext cx="7403123" cy="2862322"/>
          </a:xfrm>
          <a:prstGeom prst="rect">
            <a:avLst/>
          </a:prstGeom>
          <a:noFill/>
        </p:spPr>
        <p:txBody>
          <a:bodyPr wrap="square" rtlCol="0">
            <a:spAutoFit/>
          </a:bodyPr>
          <a:lstStyle/>
          <a:p>
            <a:pPr marL="685800" indent="-685800">
              <a:buFont typeface="Arial" panose="020B0604020202020204" pitchFamily="34" charset="0"/>
              <a:buChar char="•"/>
            </a:pPr>
            <a:r>
              <a:rPr lang="en-US" sz="3600" dirty="0">
                <a:solidFill>
                  <a:srgbClr val="4A5358"/>
                </a:solidFill>
                <a:latin typeface="Acumin Pro" panose="020B0504020202020204" pitchFamily="34" charset="77"/>
              </a:rPr>
              <a:t>Why do people think of culture in these ways?</a:t>
            </a:r>
          </a:p>
          <a:p>
            <a:pPr marL="685800" indent="-685800">
              <a:buFont typeface="Arial" panose="020B0604020202020204" pitchFamily="34" charset="0"/>
              <a:buChar char="•"/>
            </a:pPr>
            <a:r>
              <a:rPr lang="en-US" sz="3600" dirty="0">
                <a:solidFill>
                  <a:srgbClr val="4A5358"/>
                </a:solidFill>
                <a:latin typeface="Acumin Pro" panose="020B0504020202020204" pitchFamily="34" charset="77"/>
              </a:rPr>
              <a:t>How does each enable and constrain our understanding of culture?</a:t>
            </a:r>
          </a:p>
        </p:txBody>
      </p:sp>
    </p:spTree>
    <p:extLst>
      <p:ext uri="{BB962C8B-B14F-4D97-AF65-F5344CB8AC3E}">
        <p14:creationId xmlns:p14="http://schemas.microsoft.com/office/powerpoint/2010/main" val="3963247289"/>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9990" y="2464569"/>
            <a:ext cx="3233420" cy="646331"/>
          </a:xfrm>
          <a:prstGeom prst="rect">
            <a:avLst/>
          </a:prstGeom>
          <a:noFill/>
        </p:spPr>
        <p:txBody>
          <a:bodyPr wrap="square" rtlCol="0">
            <a:spAutoFit/>
          </a:bodyPr>
          <a:lstStyle/>
          <a:p>
            <a:pPr algn="ctr"/>
            <a:r>
              <a:rPr lang="en-US" sz="3600" b="1" dirty="0">
                <a:solidFill>
                  <a:srgbClr val="4A5358"/>
                </a:solidFill>
                <a:latin typeface="Acumin Pro" panose="020B0504020202020204" pitchFamily="34" charset="77"/>
              </a:rPr>
              <a:t>Force Field</a:t>
            </a:r>
          </a:p>
        </p:txBody>
      </p:sp>
      <p:pic>
        <p:nvPicPr>
          <p:cNvPr id="6146" name="Picture 2" descr="Magnetic force fields surrounding the Earth.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154" y="301060"/>
            <a:ext cx="2407613" cy="21157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compa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1886" y="362783"/>
            <a:ext cx="1726648" cy="20077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mind map.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1803" y="301060"/>
            <a:ext cx="3248326" cy="22718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51200" y="2464569"/>
            <a:ext cx="3233420" cy="646331"/>
          </a:xfrm>
          <a:prstGeom prst="rect">
            <a:avLst/>
          </a:prstGeom>
          <a:noFill/>
        </p:spPr>
        <p:txBody>
          <a:bodyPr wrap="square" rtlCol="0">
            <a:spAutoFit/>
          </a:bodyPr>
          <a:lstStyle/>
          <a:p>
            <a:pPr algn="ctr"/>
            <a:r>
              <a:rPr lang="en-US" sz="3600" b="1" dirty="0">
                <a:solidFill>
                  <a:srgbClr val="4A5358"/>
                </a:solidFill>
                <a:latin typeface="Acumin Pro" panose="020B0504020202020204" pitchFamily="34" charset="77"/>
              </a:rPr>
              <a:t>Compass</a:t>
            </a:r>
          </a:p>
        </p:txBody>
      </p:sp>
      <p:sp>
        <p:nvSpPr>
          <p:cNvPr id="7" name="TextBox 6"/>
          <p:cNvSpPr txBox="1"/>
          <p:nvPr/>
        </p:nvSpPr>
        <p:spPr>
          <a:xfrm>
            <a:off x="7922410" y="2464569"/>
            <a:ext cx="3233420" cy="646331"/>
          </a:xfrm>
          <a:prstGeom prst="rect">
            <a:avLst/>
          </a:prstGeom>
          <a:noFill/>
        </p:spPr>
        <p:txBody>
          <a:bodyPr wrap="square" rtlCol="0">
            <a:spAutoFit/>
          </a:bodyPr>
          <a:lstStyle/>
          <a:p>
            <a:pPr algn="ctr"/>
            <a:r>
              <a:rPr lang="en-US" sz="3600" b="1" dirty="0">
                <a:solidFill>
                  <a:srgbClr val="4A5358"/>
                </a:solidFill>
                <a:latin typeface="Acumin Pro" panose="020B0504020202020204" pitchFamily="34" charset="77"/>
              </a:rPr>
              <a:t>Mind Map</a:t>
            </a:r>
          </a:p>
        </p:txBody>
      </p:sp>
      <p:sp>
        <p:nvSpPr>
          <p:cNvPr id="8" name="TextBox 7"/>
          <p:cNvSpPr txBox="1"/>
          <p:nvPr/>
        </p:nvSpPr>
        <p:spPr>
          <a:xfrm>
            <a:off x="491927" y="5875985"/>
            <a:ext cx="3233420" cy="646331"/>
          </a:xfrm>
          <a:prstGeom prst="rect">
            <a:avLst/>
          </a:prstGeom>
          <a:noFill/>
        </p:spPr>
        <p:txBody>
          <a:bodyPr wrap="square" rtlCol="0">
            <a:spAutoFit/>
          </a:bodyPr>
          <a:lstStyle/>
          <a:p>
            <a:pPr algn="ctr"/>
            <a:r>
              <a:rPr lang="en-US" sz="3600" b="1" dirty="0">
                <a:solidFill>
                  <a:srgbClr val="4A5358"/>
                </a:solidFill>
                <a:latin typeface="Acumin Pro" panose="020B0504020202020204" pitchFamily="34" charset="77"/>
              </a:rPr>
              <a:t>Organism</a:t>
            </a:r>
          </a:p>
        </p:txBody>
      </p:sp>
      <p:sp>
        <p:nvSpPr>
          <p:cNvPr id="9" name="TextBox 8"/>
          <p:cNvSpPr txBox="1"/>
          <p:nvPr/>
        </p:nvSpPr>
        <p:spPr>
          <a:xfrm>
            <a:off x="4251200" y="5887812"/>
            <a:ext cx="3233420" cy="646331"/>
          </a:xfrm>
          <a:prstGeom prst="rect">
            <a:avLst/>
          </a:prstGeom>
          <a:noFill/>
        </p:spPr>
        <p:txBody>
          <a:bodyPr wrap="square" rtlCol="0">
            <a:spAutoFit/>
          </a:bodyPr>
          <a:lstStyle/>
          <a:p>
            <a:pPr algn="ctr"/>
            <a:r>
              <a:rPr lang="en-US" sz="3600" b="1" dirty="0">
                <a:solidFill>
                  <a:srgbClr val="4A5358"/>
                </a:solidFill>
                <a:latin typeface="Acumin Pro" panose="020B0504020202020204" pitchFamily="34" charset="77"/>
              </a:rPr>
              <a:t>Chaos</a:t>
            </a:r>
          </a:p>
        </p:txBody>
      </p:sp>
      <p:sp>
        <p:nvSpPr>
          <p:cNvPr id="10" name="TextBox 9"/>
          <p:cNvSpPr txBox="1"/>
          <p:nvPr/>
        </p:nvSpPr>
        <p:spPr>
          <a:xfrm>
            <a:off x="8036709" y="5875984"/>
            <a:ext cx="3233420" cy="646331"/>
          </a:xfrm>
          <a:prstGeom prst="rect">
            <a:avLst/>
          </a:prstGeom>
          <a:noFill/>
        </p:spPr>
        <p:txBody>
          <a:bodyPr wrap="square" rtlCol="0">
            <a:spAutoFit/>
          </a:bodyPr>
          <a:lstStyle/>
          <a:p>
            <a:pPr algn="ctr"/>
            <a:r>
              <a:rPr lang="en-US" sz="3600" b="1" dirty="0">
                <a:solidFill>
                  <a:srgbClr val="4A5358"/>
                </a:solidFill>
                <a:latin typeface="Acumin Pro" panose="020B0504020202020204" pitchFamily="34" charset="77"/>
              </a:rPr>
              <a:t>Software</a:t>
            </a:r>
          </a:p>
        </p:txBody>
      </p:sp>
      <p:pic>
        <p:nvPicPr>
          <p:cNvPr id="11" name="Picture 2" descr="Clipart depcting chaos.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9319" y="3677664"/>
            <a:ext cx="2779098" cy="21306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lip art of a one-celled organism.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7154" y="3525340"/>
            <a:ext cx="2282966" cy="22829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 silhouette of an individual with various symbols that represent intellectual activities. "/>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 b="100000" l="10000" r="90000"/>
                    </a14:imgEffect>
                  </a14:imgLayer>
                </a14:imgProps>
              </a:ext>
              <a:ext uri="{28A0092B-C50C-407E-A947-70E740481C1C}">
                <a14:useLocalDpi xmlns:a14="http://schemas.microsoft.com/office/drawing/2010/main" val="0"/>
              </a:ext>
            </a:extLst>
          </a:blip>
          <a:srcRect/>
          <a:stretch>
            <a:fillRect/>
          </a:stretch>
        </p:blipFill>
        <p:spPr bwMode="auto">
          <a:xfrm>
            <a:off x="7804466" y="3465174"/>
            <a:ext cx="3465663" cy="231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575766"/>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1037</Words>
  <Application>Microsoft Macintosh PowerPoint</Application>
  <PresentationFormat>Widescreen</PresentationFormat>
  <Paragraphs>81</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Acumin Pro</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Alexandra E</dc:creator>
  <cp:lastModifiedBy>Macdonald, Lindsey M</cp:lastModifiedBy>
  <cp:revision>31</cp:revision>
  <dcterms:created xsi:type="dcterms:W3CDTF">2018-08-22T15:01:12Z</dcterms:created>
  <dcterms:modified xsi:type="dcterms:W3CDTF">2020-10-19T19:52:45Z</dcterms:modified>
</cp:coreProperties>
</file>